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41" d="100"/>
          <a:sy n="41" d="100"/>
        </p:scale>
        <p:origin x="-270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4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4/20/2014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83323" y="562708"/>
            <a:ext cx="6353907" cy="52753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What is the relationship between I-1 and II- 2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sz="2800" b="1" u="sng" dirty="0" smtClean="0">
                <a:solidFill>
                  <a:srgbClr val="FF0000"/>
                </a:solidFill>
              </a:rPr>
              <a:t>Father-son</a:t>
            </a:r>
            <a:endParaRPr lang="en-US" sz="2800" b="1" u="sng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How can you ID if the disease is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sex-linked</a:t>
            </a:r>
          </a:p>
          <a:p>
            <a:pPr lvl="0">
              <a:lnSpc>
                <a:spcPct val="150000"/>
              </a:lnSpc>
            </a:pPr>
            <a:r>
              <a:rPr lang="en-US" sz="2800" b="1" u="sng" dirty="0" smtClean="0">
                <a:solidFill>
                  <a:srgbClr val="FF0000"/>
                </a:solidFill>
              </a:rPr>
              <a:t>More males than females have disease</a:t>
            </a:r>
            <a:endParaRPr lang="en-US" sz="2800" b="1" u="sng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What are the chances of II-4 and 5 of having a child with the disease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u="sng" dirty="0">
                <a:solidFill>
                  <a:srgbClr val="FF0000"/>
                </a:solidFill>
              </a:rPr>
              <a:t>*</a:t>
            </a:r>
            <a:r>
              <a:rPr lang="en-US" b="1" u="sng" dirty="0" smtClean="0">
                <a:solidFill>
                  <a:srgbClr val="FF0000"/>
                </a:solidFill>
              </a:rPr>
              <a:t>25 %  but 1 out of 5 real time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2050" name="Picture 2" descr="C:\Users\walmart\Dropbox\Biology 2013\4 ch 10 - 13 GENETICS\Genetics Pictures\Pedig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183" y="1172309"/>
            <a:ext cx="4626817" cy="312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7407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color-blindness is from polygenic inheritance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Eye color is polygenic inheritance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Hemophilia is a multiple allelic trait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Blood typing is a polygenic trait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576599" cy="44547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color-blindness is a</a:t>
            </a: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 polygenic </a:t>
            </a:r>
            <a:r>
              <a:rPr lang="en-US" sz="3600" b="1" u="sng" dirty="0" smtClean="0">
                <a:solidFill>
                  <a:srgbClr val="FF0000"/>
                </a:solidFill>
              </a:rPr>
              <a:t> sex-linked trait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Eye color is polygenic inheritance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Hemophilia is a </a:t>
            </a:r>
            <a:r>
              <a:rPr lang="en-US" b="1" strike="sngStrike" dirty="0">
                <a:solidFill>
                  <a:schemeClr val="accent1">
                    <a:lumMod val="75000"/>
                  </a:schemeClr>
                </a:solidFill>
              </a:rPr>
              <a:t>multiple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allelic</a:t>
            </a:r>
            <a:r>
              <a:rPr lang="en-US" b="1" u="sng" strike="sngStrike" dirty="0" smtClean="0">
                <a:solidFill>
                  <a:srgbClr val="FF0000"/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sex-linked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trait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Blood typing is a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polygenic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multiple allelic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trait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553153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child is diagnosed with a disease which neither parent has.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probable source of the disease?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 is a recessive disease and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parents are carriers for the trait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 is a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dominant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disease and both parents are carriers for the trait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9506260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child is diagnosed with a disease which neither parent has. What is the probable source of the disease?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It is a recessive disease and both parents are carriers for the trait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 is a dominant disease and both parents are carriers for the trait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10162753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matched correctly?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CF (cystic fibrosis)- recessive disease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PKU- recessive trait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Sickle-cell anemia- recessive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Hemophilia- -recessive trait</a:t>
            </a:r>
          </a:p>
          <a:p>
            <a:pPr marL="514350" lvl="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Red-Green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Color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blindness- sex-linked trait &amp; recessive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Huntington’s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disease- dominant disease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51692"/>
            <a:ext cx="10186199" cy="48064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matched correctly?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CF (cystic fibrosis)- recessive disease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Sickle-cell anemia- recessive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PKU- recessive trait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Huntington’s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disease- dominant disease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Red-Green Color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blindness- sex-linked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trait &amp; recessive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Hemophilia- -</a:t>
            </a:r>
            <a:r>
              <a:rPr lang="en-US" b="1" u="sng" strike="sngStrike" dirty="0">
                <a:solidFill>
                  <a:schemeClr val="accent1">
                    <a:lumMod val="75000"/>
                  </a:schemeClr>
                </a:solidFill>
              </a:rPr>
              <a:t>recessive </a:t>
            </a:r>
            <a:r>
              <a:rPr lang="en-US" b="1" u="sng" strike="sngStrike" dirty="0" smtClean="0">
                <a:solidFill>
                  <a:schemeClr val="accent1">
                    <a:lumMod val="75000"/>
                  </a:schemeClr>
                </a:solidFill>
              </a:rPr>
              <a:t>trait- </a:t>
            </a:r>
            <a:r>
              <a:rPr lang="en-US" b="1" u="sng" dirty="0" smtClean="0">
                <a:solidFill>
                  <a:srgbClr val="FF0000"/>
                </a:solidFill>
              </a:rPr>
              <a:t>sex-linked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Most genetic diseases are Recessive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9623490" cy="443132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are most dominant genetic diseases caused by mutations?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412475" cy="454855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are most dominant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genetic diseases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caused by mutations?</a:t>
            </a:r>
          </a:p>
          <a:p>
            <a:pPr lvl="0">
              <a:lnSpc>
                <a:spcPct val="150000"/>
              </a:lnSpc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Victims do not survive to have children unless the disease appears at older age.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6083121" cy="4525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This graph indicates multiple allelic frequencies such as blood type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True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false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8461" y="929281"/>
            <a:ext cx="3548062" cy="2960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89538" y="375138"/>
            <a:ext cx="6830727" cy="534572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This graph indicates multiple allelic frequencies such as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CF 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True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 smtClean="0">
                <a:solidFill>
                  <a:srgbClr val="FF0000"/>
                </a:solidFill>
              </a:rPr>
              <a:t>False- It does show multiple allelic, but like height.( CF is recessive, not multiple allelic.) 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265" y="1289540"/>
            <a:ext cx="4071735" cy="3397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726830"/>
            <a:ext cx="10058400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disease that is caused the build up of phenylketonuria in infants as a result of the failure to metabolize the amino acid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phenolanaline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and can cause mental retardation if a specific diet is not followed 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Tay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Sachs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CF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PKU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670383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disease that is caused the build up of phenylketonuria in infants as a </a:t>
            </a:r>
            <a:r>
              <a:rPr lang="en-US" b="1" u="sng" dirty="0">
                <a:solidFill>
                  <a:srgbClr val="FF0000"/>
                </a:solidFill>
              </a:rPr>
              <a:t>result of the failure to metabolize the amino acid </a:t>
            </a:r>
            <a:r>
              <a:rPr lang="en-US" b="1" u="sng" dirty="0" err="1">
                <a:solidFill>
                  <a:srgbClr val="FF0000"/>
                </a:solidFill>
              </a:rPr>
              <a:t>phenolanaline</a:t>
            </a:r>
            <a:r>
              <a:rPr lang="en-US" b="1" u="sng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and can cause </a:t>
            </a:r>
            <a:r>
              <a:rPr lang="en-US" b="1" u="sng" dirty="0">
                <a:solidFill>
                  <a:srgbClr val="FF0000"/>
                </a:solidFill>
              </a:rPr>
              <a:t>mental retardation if a specific diet is not followed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Tay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Sachs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CF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PKU 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7" y="2257425"/>
            <a:ext cx="9857953" cy="290072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Why is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K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aryotyping only used to identify genetic diseases caused by nondisjunction, like Trisomy 21 (Down’s Syndrome)?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5122" name="Picture 2" descr="C:\Users\walmart\Dropbox\Biology 2013\4 ch 10 - 13 GENETICS\Genetics Pictures\Karyo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630" y="0"/>
            <a:ext cx="511492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2300288"/>
            <a:ext cx="9646937" cy="337368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is Karyotyping only used to identify genetic diseases caused by nondisjunction, like Trisomy 21 (Down’s Syndrome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)?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Karyotyping only allows you to count the number of chromosomes, not identify the genes.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6146" name="Picture 2" descr="C:\Users\walmart\Dropbox\Biology 2013\4 ch 10 - 13 GENETICS\Genetics Pictures\Karyo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045" y="42863"/>
            <a:ext cx="511492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9028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 heterozygous blood type A female marries a man that is homozygous B blood type.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What possible blood types will their children have?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7"/>
            <a:ext cx="5121829" cy="520504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heterozygous blood type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b="1" u="sng" dirty="0" smtClean="0">
                <a:solidFill>
                  <a:srgbClr val="FF0000"/>
                </a:solidFill>
              </a:rPr>
              <a:t>(AO)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female marries a man that is homozygous B </a:t>
            </a:r>
            <a:r>
              <a:rPr lang="en-US" b="1" u="sng" dirty="0" smtClean="0">
                <a:solidFill>
                  <a:srgbClr val="FF0000"/>
                </a:solidFill>
              </a:rPr>
              <a:t>(BB)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blood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type.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possible blood types will their children have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AB, BO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53462"/>
              </p:ext>
            </p:extLst>
          </p:nvPr>
        </p:nvGraphicFramePr>
        <p:xfrm>
          <a:off x="7049478" y="719666"/>
          <a:ext cx="4954953" cy="2586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651"/>
                <a:gridCol w="1651651"/>
                <a:gridCol w="1651651"/>
              </a:tblGrid>
              <a:tr h="862081">
                <a:tc>
                  <a:txBody>
                    <a:bodyPr/>
                    <a:lstStyle/>
                    <a:p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A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O</a:t>
                      </a:r>
                      <a:endParaRPr lang="en-US" sz="3600" dirty="0"/>
                    </a:p>
                  </a:txBody>
                  <a:tcPr/>
                </a:tc>
              </a:tr>
              <a:tr h="862081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AB</a:t>
                      </a:r>
                      <a:endParaRPr lang="en-US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BO</a:t>
                      </a:r>
                      <a:endParaRPr lang="en-US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62081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AB</a:t>
                      </a:r>
                      <a:endParaRPr lang="en-US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BO</a:t>
                      </a:r>
                      <a:endParaRPr lang="en-US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100689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 the following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PKU		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CF		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Huntingtons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	hemophilia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Has problems breathing because of mucous buildup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degenerative nerve disorder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Blood will not clot &amp; needs transfusions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Child not affected at birth because mothers enzymes control the disease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4"/>
            <a:ext cx="9248352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Work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punnet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squares which involve incomplete dominance.</a:t>
            </a:r>
          </a:p>
          <a:p>
            <a:pPr marL="742950" lvl="0" indent="-742950">
              <a:lnSpc>
                <a:spcPct val="150000"/>
              </a:lnSpc>
              <a:buAutoNum type="alphaU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Cross white with black and the F1 ratio hybrid would be____________</a:t>
            </a:r>
          </a:p>
          <a:p>
            <a:pPr marL="742950" lvl="0" indent="-742950">
              <a:lnSpc>
                <a:spcPct val="150000"/>
              </a:lnSpc>
              <a:buAutoNum type="alphaU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The F2 generation would be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					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a.</a:t>
            </a:r>
            <a:r>
              <a:rPr lang="en-US" b="1" u="sng" dirty="0" smtClean="0">
                <a:solidFill>
                  <a:srgbClr val="FF0000"/>
                </a:solidFill>
              </a:rPr>
              <a:t> CF-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Has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problems </a:t>
            </a:r>
            <a:r>
              <a:rPr lang="en-US" b="1" u="sng" dirty="0">
                <a:solidFill>
                  <a:srgbClr val="FF0000"/>
                </a:solidFill>
              </a:rPr>
              <a:t>breathing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because of </a:t>
            </a:r>
            <a:r>
              <a:rPr lang="en-US" b="1" u="sng" dirty="0">
                <a:solidFill>
                  <a:srgbClr val="FF0000"/>
                </a:solidFill>
              </a:rPr>
              <a:t>mucous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	buildup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b. </a:t>
            </a:r>
            <a:r>
              <a:rPr lang="en-US" b="1" u="sng" dirty="0" err="1" smtClean="0">
                <a:solidFill>
                  <a:srgbClr val="FF0000"/>
                </a:solidFill>
              </a:rPr>
              <a:t>Huntingtons</a:t>
            </a:r>
            <a:r>
              <a:rPr lang="en-US" b="1" u="sng" dirty="0" smtClean="0">
                <a:solidFill>
                  <a:srgbClr val="FF0000"/>
                </a:solidFill>
              </a:rPr>
              <a:t>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degenerative nerve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disorder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c. </a:t>
            </a:r>
            <a:r>
              <a:rPr lang="en-US" b="1" u="sng" dirty="0" smtClean="0">
                <a:solidFill>
                  <a:srgbClr val="FF0000"/>
                </a:solidFill>
              </a:rPr>
              <a:t>Hemophilia- Blood </a:t>
            </a:r>
            <a:r>
              <a:rPr lang="en-US" b="1" u="sng" dirty="0">
                <a:solidFill>
                  <a:srgbClr val="FF0000"/>
                </a:solidFill>
              </a:rPr>
              <a:t>will not clot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&amp; needs transfusions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d.</a:t>
            </a:r>
            <a:r>
              <a:rPr lang="en-US" b="1" u="sng" dirty="0" smtClean="0">
                <a:solidFill>
                  <a:srgbClr val="FF0000"/>
                </a:solidFill>
              </a:rPr>
              <a:t> PKU-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Child </a:t>
            </a:r>
            <a:r>
              <a:rPr lang="en-US" b="1" u="sng" dirty="0">
                <a:solidFill>
                  <a:srgbClr val="FF0000"/>
                </a:solidFill>
              </a:rPr>
              <a:t>not affected at birth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because mothers enzymes control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disease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9389029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Sickle Cell Anemia?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Carriers have some protection against Malaria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 is more common in areas where Malaria is present (African and Mediterranean.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Victims suffer tissue damage from oxygen deprivation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 is characterized by round red blood cells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9787613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 about Sickle Cell Anemia?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Carriers have some protection against Malaria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 is more common in areas where Malaria is present (African and Mediterranean.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Victims suffer tissue damage from oxygen deprivation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 is characterized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by </a:t>
            </a:r>
            <a:r>
              <a:rPr lang="en-US" b="1" u="sng" strike="sngStrike" dirty="0" smtClean="0">
                <a:solidFill>
                  <a:schemeClr val="accent5">
                    <a:lumMod val="50000"/>
                  </a:schemeClr>
                </a:solidFill>
              </a:rPr>
              <a:t>round-</a:t>
            </a:r>
            <a:r>
              <a:rPr lang="en-US" b="1" u="sng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sickle shaped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red blood cells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5332844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type of red blood cell is indicated?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7170" name="Picture 2" descr="C:\Users\walmart\Dropbox\Biology 2013\4 ch 10 - 13 GENETICS\Genetics Pictures\A blo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230" y="847725"/>
            <a:ext cx="3670680" cy="363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9623490" cy="440787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type of red blood cell is indicated?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8194" name="Picture 2" descr="C:\Users\walmart\Dropbox\Biology 2013\4 ch 10 - 13 GENETICS\Genetics Pictures\A blo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024" y="520578"/>
            <a:ext cx="3930332" cy="388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3118337"/>
            <a:ext cx="10068967" cy="194603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pedigree indicates how a trait is passed through the family. Which is a pedigree?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9218" name="Picture 2" descr="C:\Users\walmart\Dropbox\Biology 2013\4 ch 10 - 13 GENETICS\Genetics Pictures\Pedig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400417"/>
            <a:ext cx="25781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dnalc.org/content/c16/16243/16243_karyo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036" y="10685"/>
            <a:ext cx="2492744" cy="252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883876"/>
            <a:ext cx="9435921" cy="22977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 pedigree indicates how a trait is passed through the family. Which is a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pedigree?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The left is a pedigree,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the right is a karyotype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0242" name="Picture 2" descr="http://www.dnalc.org/content/c16/16243/16243_karyo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288" y="0"/>
            <a:ext cx="2770775" cy="280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walmart\Dropbox\Biology 2013\4 ch 10 - 13 GENETICS\Genetics Pictures\Pedigr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400417"/>
            <a:ext cx="2578100" cy="1743075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00045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Traits controlled by 2 or more genes are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Multiple allelic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polygenic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1265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Traits controlled by 2 or more genes are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Multiple allelic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polygenic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88855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Work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punnet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squares which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involve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</a:rPr>
              <a:t>incomplete dominance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742950" lvl="0" indent="-742950">
              <a:lnSpc>
                <a:spcPct val="150000"/>
              </a:lnSpc>
              <a:buAutoNum type="alphaU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Cross white with black and the F1 ratio hybrid would be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</a:t>
            </a:r>
            <a:r>
              <a:rPr lang="en-US" b="1" u="sng" dirty="0" smtClean="0">
                <a:solidFill>
                  <a:srgbClr val="FF0000"/>
                </a:solidFill>
              </a:rPr>
              <a:t>100_%_GRAY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742950" lvl="0" indent="-742950">
              <a:lnSpc>
                <a:spcPct val="150000"/>
              </a:lnSpc>
              <a:buAutoNum type="alphaU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F2 generation would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 </a:t>
            </a:r>
            <a:r>
              <a:rPr lang="en-US" b="1" u="sng" dirty="0" smtClean="0">
                <a:solidFill>
                  <a:srgbClr val="FF0000"/>
                </a:solidFill>
              </a:rPr>
              <a:t>25% Black, 25 % white, 50% Gray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Remember- If a dominant allele is present, it only takes 1 to show up!</a:t>
            </a:r>
            <a:endParaRPr lang="en-US" b="1" u="sng" dirty="0">
              <a:solidFill>
                <a:srgbClr val="FF0000"/>
              </a:solidFill>
            </a:endParaRP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529707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a trait is intermediate (not dominant or recessive) and they hybrid it a blending of the traits, it is said to be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Co-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codominanat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Incomplete dominance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031630"/>
            <a:ext cx="9506259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a trait is intermediate (not dominant or recessive) and they hybrid it a blending of the traits, it is said to be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Co-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codominanat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Incomplete dominance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10045522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is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polygeneic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inheritance different from Mendelian?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3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In Mendelian inheritance there is only dominant and recessive alleles for a single gene. In polygenic, there are 2 or more genes that control the trait.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7038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can the environment affect gene function?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How can the environment affect gene function.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Environmental factors may trigger the traits to show up.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Ex. Smoking/cancer, Temperature/colors, Etc</a:t>
            </a:r>
            <a:r>
              <a:rPr lang="en-US" b="1" u="sng" dirty="0">
                <a:solidFill>
                  <a:srgbClr val="FF0000"/>
                </a:solidFill>
              </a:rPr>
              <a:t>.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hospital mix-up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 the babies to the parents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Couple with blood types A X B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Couple with A X O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Couple AB X O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Baby 1 has type 0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Baby 2 has type AB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Baby 3 has type BO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hospital mix-up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Match the babies to the parents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Couple with blood types A X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B= </a:t>
            </a:r>
            <a:r>
              <a:rPr lang="en-US" b="1" u="sng" dirty="0" smtClean="0">
                <a:solidFill>
                  <a:srgbClr val="FF0000"/>
                </a:solidFill>
              </a:rPr>
              <a:t>Baby 3 AB 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Couple with A X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O- </a:t>
            </a:r>
            <a:r>
              <a:rPr lang="en-US" b="1" u="sng" dirty="0" smtClean="0">
                <a:solidFill>
                  <a:srgbClr val="FF0000"/>
                </a:solidFill>
              </a:rPr>
              <a:t>Baby 1 = 0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Couple AB X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O- </a:t>
            </a:r>
            <a:r>
              <a:rPr lang="en-US" b="1" u="sng" dirty="0" smtClean="0">
                <a:solidFill>
                  <a:srgbClr val="FF0000"/>
                </a:solidFill>
              </a:rPr>
              <a:t>Baby </a:t>
            </a:r>
            <a:r>
              <a:rPr lang="en-US" b="1" u="sng" dirty="0">
                <a:solidFill>
                  <a:srgbClr val="FF0000"/>
                </a:solidFill>
              </a:rPr>
              <a:t>3 has type BO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5567306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this used for?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 descr="http://www.dnalc.org/content/c16/16243/16243_karyo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288" y="0"/>
            <a:ext cx="2770775" cy="280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1"/>
            <a:ext cx="9693830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trait is called ________________when it is determined by more than 2 alleles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7358518" cy="4290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this used for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It is a </a:t>
            </a:r>
            <a:r>
              <a:rPr lang="en-US" b="1" u="sng" dirty="0" err="1" smtClean="0">
                <a:solidFill>
                  <a:srgbClr val="FF0000"/>
                </a:solidFill>
              </a:rPr>
              <a:t>karytype</a:t>
            </a:r>
            <a:r>
              <a:rPr lang="en-US" b="1" u="sng" dirty="0" smtClean="0">
                <a:solidFill>
                  <a:srgbClr val="FF0000"/>
                </a:solidFill>
              </a:rPr>
              <a:t> and used to determine if the baby has the correct number of chromosomes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 descr="http://www.dnalc.org/content/c16/16243/16243_karyo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196" y="1711570"/>
            <a:ext cx="2770775" cy="280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When/what is amniocentesis?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09600"/>
            <a:ext cx="9998629" cy="4923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When/what is amniocentesis?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It is when fluid is taken from the amniotic sac and the babies cells are tested using a karyotype to determine if the chromosome number is correct. It is more commonly given to women who are over 35.</a:t>
            </a:r>
            <a:endParaRPr lang="en-US" b="1" u="sng" dirty="0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9389028" cy="446612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function of a genetic counselor?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9753599" cy="52753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What is the function of a genetic counselor?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 smtClean="0">
                <a:solidFill>
                  <a:srgbClr val="FF0000"/>
                </a:solidFill>
              </a:rPr>
              <a:t>To give parents an indication of their chance of passing own genes to their offspring.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9482813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Why is inbreeding a problem in all animal populations?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9600044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 is inbreeding a problem in all animal populations?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It increases the risk of recessive diseases being passed to offspring.</a:t>
            </a:r>
            <a:endParaRPr lang="en-US" b="1" u="sng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9529706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trait is called ________________when it is determined by more than 2 alleles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Multiple alleles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6092" y="679938"/>
            <a:ext cx="10527323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Humans have 22 pairs of chromosomes called ____________ and one pair called ________________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7" y="679938"/>
            <a:ext cx="10162753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Humans have 22 pairs of chromosomes called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__</a:t>
            </a:r>
            <a:r>
              <a:rPr lang="en-US" sz="3600" b="1" u="sng" dirty="0" smtClean="0">
                <a:solidFill>
                  <a:srgbClr val="FF0000"/>
                </a:solidFill>
              </a:rPr>
              <a:t>Autosomes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_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and one pair called </a:t>
            </a:r>
            <a:r>
              <a:rPr lang="en-US" sz="3600" b="1" dirty="0" smtClean="0">
                <a:solidFill>
                  <a:srgbClr val="FF0000"/>
                </a:solidFill>
              </a:rPr>
              <a:t>__sex chromosomes</a:t>
            </a:r>
            <a:endParaRPr lang="en-US" b="1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9"/>
            <a:ext cx="4699799" cy="48299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relationship between I-1 and II- 2?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can you ID if the disease is sex-linked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are the chances of II-4 and 5 of having a child with the disease?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1026" name="Picture 2" descr="C:\Users\walmart\Dropbox\Biology 2013\4 ch 10 - 13 GENETICS\Genetics Pictures\Pedig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595" y="867508"/>
            <a:ext cx="3967933" cy="268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1475</Words>
  <Application>Microsoft Office PowerPoint</Application>
  <PresentationFormat>Custom</PresentationFormat>
  <Paragraphs>299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2014-04-21T03:58:14Z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